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
  </p:notesMasterIdLst>
  <p:sldIdLst>
    <p:sldId id="256" r:id="rId2"/>
    <p:sldId id="257" r:id="rId3"/>
  </p:sldIdLst>
  <p:sldSz cx="7772400" cy="1005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9" d="100"/>
          <a:sy n="89" d="100"/>
        </p:scale>
        <p:origin x="1004" y="-28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f24a8e446_0_8: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f24a8e446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64952" y="1456058"/>
            <a:ext cx="7242600" cy="40140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64945" y="5542289"/>
            <a:ext cx="7242600" cy="1550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64945" y="4206107"/>
            <a:ext cx="7242600" cy="16461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64945" y="2253729"/>
            <a:ext cx="7242600" cy="6681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64945"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107540"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64945" y="1086507"/>
            <a:ext cx="2386800" cy="1477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64945" y="2717440"/>
            <a:ext cx="2386800" cy="6217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16713" y="880293"/>
            <a:ext cx="5412600" cy="7999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25675" y="2411542"/>
            <a:ext cx="3438300" cy="2898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25675" y="5481569"/>
            <a:ext cx="3438300" cy="24153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198575" y="1415969"/>
            <a:ext cx="3261600" cy="7226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64945" y="8273124"/>
            <a:ext cx="5099100" cy="11832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64945" y="2163089"/>
            <a:ext cx="7242600" cy="38397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64945" y="6164351"/>
            <a:ext cx="7242600" cy="25437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64945" y="870271"/>
            <a:ext cx="7242600" cy="11199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64945" y="2253729"/>
            <a:ext cx="7242600" cy="6681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201589" y="9119180"/>
            <a:ext cx="466500" cy="769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t="22192" b="51627"/>
          <a:stretch/>
        </p:blipFill>
        <p:spPr>
          <a:xfrm>
            <a:off x="-401500" y="-208275"/>
            <a:ext cx="8352476" cy="1457400"/>
          </a:xfrm>
          <a:prstGeom prst="rect">
            <a:avLst/>
          </a:prstGeom>
          <a:noFill/>
          <a:ln>
            <a:noFill/>
          </a:ln>
        </p:spPr>
      </p:pic>
      <p:sp>
        <p:nvSpPr>
          <p:cNvPr id="55" name="Google Shape;55;p13"/>
          <p:cNvSpPr/>
          <p:nvPr/>
        </p:nvSpPr>
        <p:spPr>
          <a:xfrm>
            <a:off x="-325300" y="-208275"/>
            <a:ext cx="8225400" cy="1505100"/>
          </a:xfrm>
          <a:prstGeom prst="rect">
            <a:avLst/>
          </a:prstGeom>
          <a:solidFill>
            <a:srgbClr val="FFFFFF">
              <a:alpha val="4684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6" name="Google Shape;56;p13"/>
          <p:cNvPicPr preferRelativeResize="0"/>
          <p:nvPr/>
        </p:nvPicPr>
        <p:blipFill>
          <a:blip r:embed="rId4">
            <a:alphaModFix/>
          </a:blip>
          <a:stretch>
            <a:fillRect/>
          </a:stretch>
        </p:blipFill>
        <p:spPr>
          <a:xfrm>
            <a:off x="5306813" y="187588"/>
            <a:ext cx="2136675" cy="772725"/>
          </a:xfrm>
          <a:prstGeom prst="rect">
            <a:avLst/>
          </a:prstGeom>
          <a:noFill/>
          <a:ln>
            <a:noFill/>
          </a:ln>
        </p:spPr>
      </p:pic>
      <p:sp>
        <p:nvSpPr>
          <p:cNvPr id="57" name="Google Shape;57;p13"/>
          <p:cNvSpPr txBox="1"/>
          <p:nvPr/>
        </p:nvSpPr>
        <p:spPr>
          <a:xfrm>
            <a:off x="178300" y="483325"/>
            <a:ext cx="4370400" cy="47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b="1">
                <a:solidFill>
                  <a:srgbClr val="1A3604"/>
                </a:solidFill>
                <a:latin typeface="Verdana"/>
                <a:ea typeface="Verdana"/>
                <a:cs typeface="Verdana"/>
                <a:sym typeface="Verdana"/>
              </a:rPr>
              <a:t>Capacity Statement</a:t>
            </a:r>
            <a:endParaRPr sz="2000" b="1">
              <a:solidFill>
                <a:srgbClr val="1A3604"/>
              </a:solidFill>
              <a:latin typeface="Verdana"/>
              <a:ea typeface="Verdana"/>
              <a:cs typeface="Verdana"/>
              <a:sym typeface="Verdana"/>
            </a:endParaRPr>
          </a:p>
        </p:txBody>
      </p:sp>
      <p:sp>
        <p:nvSpPr>
          <p:cNvPr id="58" name="Google Shape;58;p13"/>
          <p:cNvSpPr txBox="1"/>
          <p:nvPr/>
        </p:nvSpPr>
        <p:spPr>
          <a:xfrm>
            <a:off x="3285000" y="2988700"/>
            <a:ext cx="4370400" cy="5050500"/>
          </a:xfrm>
          <a:prstGeom prst="rect">
            <a:avLst/>
          </a:prstGeom>
          <a:noFill/>
          <a:ln>
            <a:noFill/>
          </a:ln>
        </p:spPr>
        <p:txBody>
          <a:bodyPr spcFirstLastPara="1" wrap="square" lIns="91425" tIns="91425" rIns="91425" bIns="91425" anchor="t" anchorCtr="0">
            <a:noAutofit/>
          </a:bodyPr>
          <a:lstStyle/>
          <a:p>
            <a:pPr marL="0" lvl="0" indent="0" algn="l" rtl="0">
              <a:lnSpc>
                <a:spcPct val="107916"/>
              </a:lnSpc>
              <a:spcBef>
                <a:spcPts val="0"/>
              </a:spcBef>
              <a:spcAft>
                <a:spcPts val="0"/>
              </a:spcAft>
              <a:buClr>
                <a:schemeClr val="dk1"/>
              </a:buClr>
              <a:buSzPts val="1100"/>
              <a:buFont typeface="Arial"/>
              <a:buNone/>
            </a:pPr>
            <a:r>
              <a:rPr lang="en" sz="1100" dirty="0">
                <a:solidFill>
                  <a:srgbClr val="081001"/>
                </a:solidFill>
                <a:latin typeface="Calibri"/>
                <a:ea typeface="Calibri"/>
                <a:cs typeface="Calibri"/>
                <a:sym typeface="Calibri"/>
              </a:rPr>
              <a:t>BIOCOOR began in 2012 as a social enterprise called BIOCOOP. In 2020, the organization shifted into an non-governmental organization, keeping the same focus. BIOCOOR was founded primarily by young people dedicated to act and advocate for biodiversity conservation, ecotourism promotion, community health, environmental management, and climate change mitigation and adaptation. The BIOCOOR headquarters are in Huye district of the Southern Province of Rwanda. The organization’s geographic focus are the five districts near Nyungwe National Park: Rusizi, Nyamasheke, Karongi, Nyamagabe, and Nyaruguru, plus Huye, Nyanza, and Gisagara districts. The primary target for BIOCOOR’s conservation activities is the rainforests of Nyungwe National Park, its buffer zone, Lake Kivu, and Rusizi river basin. BIOCOOR aims to integrate conservation projects and sustainable economic development in both green and blue economies.</a:t>
            </a:r>
            <a:endParaRPr sz="1100" dirty="0">
              <a:solidFill>
                <a:srgbClr val="081001"/>
              </a:solidFill>
              <a:latin typeface="Calibri"/>
              <a:ea typeface="Calibri"/>
              <a:cs typeface="Calibri"/>
              <a:sym typeface="Calibri"/>
            </a:endParaRPr>
          </a:p>
          <a:p>
            <a:pPr marL="0" lvl="0" indent="0" algn="just" rtl="0">
              <a:spcBef>
                <a:spcPts val="1200"/>
              </a:spcBef>
              <a:spcAft>
                <a:spcPts val="0"/>
              </a:spcAft>
              <a:buClr>
                <a:schemeClr val="dk1"/>
              </a:buClr>
              <a:buSzPts val="1100"/>
              <a:buFont typeface="Arial"/>
              <a:buNone/>
            </a:pPr>
            <a:r>
              <a:rPr lang="en" sz="1100" b="1" dirty="0">
                <a:solidFill>
                  <a:srgbClr val="081001"/>
                </a:solidFill>
                <a:latin typeface="Calibri"/>
                <a:ea typeface="Calibri"/>
                <a:cs typeface="Calibri"/>
                <a:sym typeface="Calibri"/>
              </a:rPr>
              <a:t>Mission: </a:t>
            </a:r>
            <a:endParaRPr sz="1100" b="1" dirty="0">
              <a:solidFill>
                <a:srgbClr val="081001"/>
              </a:solidFill>
              <a:latin typeface="Calibri"/>
              <a:ea typeface="Calibri"/>
              <a:cs typeface="Calibri"/>
              <a:sym typeface="Calibri"/>
            </a:endParaRPr>
          </a:p>
          <a:p>
            <a:pPr marL="0" lvl="0" indent="0" algn="just" rtl="0">
              <a:lnSpc>
                <a:spcPct val="107916"/>
              </a:lnSpc>
              <a:spcBef>
                <a:spcPts val="200"/>
              </a:spcBef>
              <a:spcAft>
                <a:spcPts val="0"/>
              </a:spcAft>
              <a:buClr>
                <a:schemeClr val="dk1"/>
              </a:buClr>
              <a:buSzPts val="1100"/>
              <a:buFont typeface="Arial"/>
              <a:buNone/>
            </a:pPr>
            <a:r>
              <a:rPr lang="en" sz="1100" dirty="0">
                <a:solidFill>
                  <a:srgbClr val="081001"/>
                </a:solidFill>
                <a:latin typeface="Calibri"/>
                <a:ea typeface="Calibri"/>
                <a:cs typeface="Calibri"/>
                <a:sym typeface="Calibri"/>
              </a:rPr>
              <a:t>To build a nation that is environmentally and socio-economically stable through its resources and skills.</a:t>
            </a:r>
            <a:endParaRPr sz="1100" dirty="0">
              <a:solidFill>
                <a:srgbClr val="081001"/>
              </a:solidFill>
              <a:latin typeface="Calibri"/>
              <a:ea typeface="Calibri"/>
              <a:cs typeface="Calibri"/>
              <a:sym typeface="Calibri"/>
            </a:endParaRPr>
          </a:p>
          <a:p>
            <a:pPr marL="0" lvl="0" indent="0" algn="l" rtl="0">
              <a:spcBef>
                <a:spcPts val="1200"/>
              </a:spcBef>
              <a:spcAft>
                <a:spcPts val="0"/>
              </a:spcAft>
              <a:buClr>
                <a:schemeClr val="dk1"/>
              </a:buClr>
              <a:buSzPts val="1100"/>
              <a:buFont typeface="Arial"/>
              <a:buNone/>
            </a:pPr>
            <a:r>
              <a:rPr lang="en" sz="1100" b="1" dirty="0">
                <a:solidFill>
                  <a:srgbClr val="081001"/>
                </a:solidFill>
                <a:latin typeface="Calibri"/>
                <a:ea typeface="Calibri"/>
                <a:cs typeface="Calibri"/>
                <a:sym typeface="Calibri"/>
              </a:rPr>
              <a:t>Vision:</a:t>
            </a:r>
            <a:endParaRPr sz="1100" b="1" dirty="0">
              <a:solidFill>
                <a:srgbClr val="081001"/>
              </a:solidFill>
              <a:latin typeface="Calibri"/>
              <a:ea typeface="Calibri"/>
              <a:cs typeface="Calibri"/>
              <a:sym typeface="Calibri"/>
            </a:endParaRPr>
          </a:p>
          <a:p>
            <a:pPr marL="0" lvl="0" indent="0" algn="just" rtl="0">
              <a:lnSpc>
                <a:spcPct val="107916"/>
              </a:lnSpc>
              <a:spcBef>
                <a:spcPts val="200"/>
              </a:spcBef>
              <a:spcAft>
                <a:spcPts val="800"/>
              </a:spcAft>
              <a:buNone/>
            </a:pPr>
            <a:r>
              <a:rPr lang="en" sz="1100" dirty="0">
                <a:solidFill>
                  <a:srgbClr val="081001"/>
                </a:solidFill>
                <a:latin typeface="Calibri"/>
                <a:ea typeface="Calibri"/>
                <a:cs typeface="Calibri"/>
                <a:sym typeface="Calibri"/>
              </a:rPr>
              <a:t>Contribute to the development of Rwanda to the level of middle-income countries using its resources and skills.</a:t>
            </a:r>
            <a:endParaRPr sz="1100" dirty="0">
              <a:solidFill>
                <a:srgbClr val="081001"/>
              </a:solidFill>
              <a:latin typeface="Calibri"/>
              <a:ea typeface="Calibri"/>
              <a:cs typeface="Calibri"/>
              <a:sym typeface="Calibri"/>
            </a:endParaRPr>
          </a:p>
        </p:txBody>
      </p:sp>
      <p:sp>
        <p:nvSpPr>
          <p:cNvPr id="59" name="Google Shape;59;p13"/>
          <p:cNvSpPr txBox="1"/>
          <p:nvPr/>
        </p:nvSpPr>
        <p:spPr>
          <a:xfrm>
            <a:off x="178275" y="3112525"/>
            <a:ext cx="3000000" cy="3867600"/>
          </a:xfrm>
          <a:prstGeom prst="rect">
            <a:avLst/>
          </a:prstGeom>
          <a:solidFill>
            <a:srgbClr val="DCE5DA"/>
          </a:solidFill>
          <a:ln>
            <a:noFill/>
          </a:ln>
        </p:spPr>
        <p:txBody>
          <a:bodyPr spcFirstLastPara="1" wrap="square" lIns="91425" tIns="91425" rIns="91425" bIns="91425" anchor="t" anchorCtr="0">
            <a:noAutofit/>
          </a:bodyPr>
          <a:lstStyle/>
          <a:p>
            <a:pPr marL="0" marR="50800" lvl="0" indent="0" algn="l" rtl="0">
              <a:lnSpc>
                <a:spcPct val="106666"/>
              </a:lnSpc>
              <a:spcBef>
                <a:spcPts val="0"/>
              </a:spcBef>
              <a:spcAft>
                <a:spcPts val="0"/>
              </a:spcAft>
              <a:buNone/>
            </a:pPr>
            <a:r>
              <a:rPr lang="en" sz="1100">
                <a:solidFill>
                  <a:srgbClr val="081001"/>
                </a:solidFill>
                <a:latin typeface="Calibri"/>
                <a:ea typeface="Calibri"/>
                <a:cs typeface="Calibri"/>
                <a:sym typeface="Calibri"/>
              </a:rPr>
              <a:t>Nyungwe National Park (NNP) is one of oldest rainforests in Africa. It is home to 322 bird species, 120 species of butterfly, 77 species of mammals, and 12 species of primates, many of these species are endemic to the Albertine Rift area. Nyungwe National Park is recognized as a UNESCO World Heritage Site. The plentiful rainfall in the park is responsible for 70% of Rwanda’s total water supply. </a:t>
            </a:r>
            <a:endParaRPr sz="1100">
              <a:solidFill>
                <a:srgbClr val="081001"/>
              </a:solidFill>
              <a:latin typeface="Calibri"/>
              <a:ea typeface="Calibri"/>
              <a:cs typeface="Calibri"/>
              <a:sym typeface="Calibri"/>
            </a:endParaRPr>
          </a:p>
          <a:p>
            <a:pPr marL="0" marR="50800" lvl="0" indent="0" algn="l" rtl="0">
              <a:lnSpc>
                <a:spcPct val="106666"/>
              </a:lnSpc>
              <a:spcBef>
                <a:spcPts val="800"/>
              </a:spcBef>
              <a:spcAft>
                <a:spcPts val="800"/>
              </a:spcAft>
              <a:buNone/>
            </a:pPr>
            <a:r>
              <a:rPr lang="en" sz="1100">
                <a:solidFill>
                  <a:srgbClr val="081001"/>
                </a:solidFill>
                <a:latin typeface="Calibri"/>
                <a:ea typeface="Calibri"/>
                <a:cs typeface="Calibri"/>
                <a:sym typeface="Calibri"/>
              </a:rPr>
              <a:t>Many threats to the park exist and persist. Local communities surrounding Nyungwe National Park and Lake Kivu are among the poorest in Rwanda. Poor farming conditions due to acidic soil mean that these communities must resort to illegal activities, such as poaching and deforestation in the park and on the islands of Lake Kivu as a means to survive. Human intervention is the greatest threat to flora and fauna in this area.</a:t>
            </a:r>
            <a:endParaRPr sz="300">
              <a:solidFill>
                <a:srgbClr val="081001"/>
              </a:solidFill>
              <a:latin typeface="Calibri"/>
              <a:ea typeface="Calibri"/>
              <a:cs typeface="Calibri"/>
              <a:sym typeface="Calibri"/>
            </a:endParaRPr>
          </a:p>
        </p:txBody>
      </p:sp>
      <p:sp>
        <p:nvSpPr>
          <p:cNvPr id="60" name="Google Shape;60;p13"/>
          <p:cNvSpPr/>
          <p:nvPr/>
        </p:nvSpPr>
        <p:spPr>
          <a:xfrm>
            <a:off x="178263" y="2685725"/>
            <a:ext cx="3000000" cy="350700"/>
          </a:xfrm>
          <a:prstGeom prst="rect">
            <a:avLst/>
          </a:prstGeom>
          <a:solidFill>
            <a:srgbClr val="2C5D0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100" b="1">
                <a:solidFill>
                  <a:schemeClr val="lt1"/>
                </a:solidFill>
                <a:latin typeface="Verdana"/>
                <a:ea typeface="Verdana"/>
                <a:cs typeface="Verdana"/>
                <a:sym typeface="Verdana"/>
              </a:rPr>
              <a:t>The Problem </a:t>
            </a:r>
            <a:endParaRPr sz="1100" b="1">
              <a:solidFill>
                <a:schemeClr val="lt1"/>
              </a:solidFill>
              <a:latin typeface="Verdana"/>
              <a:ea typeface="Verdana"/>
              <a:cs typeface="Verdana"/>
              <a:sym typeface="Verdana"/>
            </a:endParaRPr>
          </a:p>
        </p:txBody>
      </p:sp>
      <p:sp>
        <p:nvSpPr>
          <p:cNvPr id="61" name="Google Shape;61;p13"/>
          <p:cNvSpPr txBox="1"/>
          <p:nvPr/>
        </p:nvSpPr>
        <p:spPr>
          <a:xfrm>
            <a:off x="178275" y="1729763"/>
            <a:ext cx="7477200" cy="902100"/>
          </a:xfrm>
          <a:prstGeom prst="rect">
            <a:avLst/>
          </a:prstGeom>
          <a:noFill/>
          <a:ln>
            <a:noFill/>
          </a:ln>
        </p:spPr>
        <p:txBody>
          <a:bodyPr spcFirstLastPara="1" wrap="square" lIns="91425" tIns="91425" rIns="91425" bIns="91425" anchor="t" anchorCtr="0">
            <a:spAutoFit/>
          </a:bodyPr>
          <a:lstStyle/>
          <a:p>
            <a:pPr marL="0" lvl="0" indent="0" algn="just" rtl="0">
              <a:lnSpc>
                <a:spcPct val="107916"/>
              </a:lnSpc>
              <a:spcBef>
                <a:spcPts val="0"/>
              </a:spcBef>
              <a:spcAft>
                <a:spcPts val="800"/>
              </a:spcAft>
              <a:buNone/>
            </a:pPr>
            <a:r>
              <a:rPr lang="en" sz="1100">
                <a:solidFill>
                  <a:srgbClr val="081001"/>
                </a:solidFill>
                <a:latin typeface="Calibri"/>
                <a:ea typeface="Calibri"/>
                <a:cs typeface="Calibri"/>
                <a:sym typeface="Calibri"/>
              </a:rPr>
              <a:t>Biodiversity Conservation Organization, or BIOCOOR, is a youth-led, local, non-profit organization operating in the Southern Province of Rwanda. The organization acts and advocates for biodiversity conservation, community health, and climate change mitigation and adaptation by focusing on the sustainable economic development of the communities surrounding Nyungwe National Park and Lake Kivu. </a:t>
            </a:r>
            <a:endParaRPr sz="1100">
              <a:solidFill>
                <a:srgbClr val="081001"/>
              </a:solidFill>
              <a:latin typeface="Calibri"/>
              <a:ea typeface="Calibri"/>
              <a:cs typeface="Calibri"/>
              <a:sym typeface="Calibri"/>
            </a:endParaRPr>
          </a:p>
        </p:txBody>
      </p:sp>
      <p:sp>
        <p:nvSpPr>
          <p:cNvPr id="62" name="Google Shape;62;p13"/>
          <p:cNvSpPr/>
          <p:nvPr/>
        </p:nvSpPr>
        <p:spPr>
          <a:xfrm>
            <a:off x="178300" y="1379075"/>
            <a:ext cx="7477200" cy="350700"/>
          </a:xfrm>
          <a:prstGeom prst="rect">
            <a:avLst/>
          </a:prstGeom>
          <a:solidFill>
            <a:srgbClr val="2C5D0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100" b="1">
                <a:solidFill>
                  <a:schemeClr val="lt1"/>
                </a:solidFill>
                <a:latin typeface="Verdana"/>
                <a:ea typeface="Verdana"/>
                <a:cs typeface="Verdana"/>
                <a:sym typeface="Verdana"/>
              </a:rPr>
              <a:t>About BIOCOOR</a:t>
            </a:r>
            <a:endParaRPr sz="1100" b="1">
              <a:solidFill>
                <a:schemeClr val="lt1"/>
              </a:solidFill>
              <a:latin typeface="Verdana"/>
              <a:ea typeface="Verdana"/>
              <a:cs typeface="Verdana"/>
              <a:sym typeface="Verdana"/>
            </a:endParaRPr>
          </a:p>
        </p:txBody>
      </p:sp>
      <p:sp>
        <p:nvSpPr>
          <p:cNvPr id="63" name="Google Shape;63;p13"/>
          <p:cNvSpPr/>
          <p:nvPr/>
        </p:nvSpPr>
        <p:spPr>
          <a:xfrm>
            <a:off x="3350105" y="2685725"/>
            <a:ext cx="4305300" cy="350700"/>
          </a:xfrm>
          <a:prstGeom prst="rect">
            <a:avLst/>
          </a:prstGeom>
          <a:solidFill>
            <a:srgbClr val="2C5D0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100" b="1">
                <a:solidFill>
                  <a:schemeClr val="lt1"/>
                </a:solidFill>
                <a:latin typeface="Verdana"/>
                <a:ea typeface="Verdana"/>
                <a:cs typeface="Verdana"/>
                <a:sym typeface="Verdana"/>
              </a:rPr>
              <a:t>Organizational History</a:t>
            </a:r>
            <a:endParaRPr sz="1100" b="1">
              <a:solidFill>
                <a:schemeClr val="lt1"/>
              </a:solidFill>
              <a:latin typeface="Verdana"/>
              <a:ea typeface="Verdana"/>
              <a:cs typeface="Verdana"/>
              <a:sym typeface="Verdana"/>
            </a:endParaRPr>
          </a:p>
        </p:txBody>
      </p:sp>
      <p:sp>
        <p:nvSpPr>
          <p:cNvPr id="64" name="Google Shape;64;p13"/>
          <p:cNvSpPr/>
          <p:nvPr/>
        </p:nvSpPr>
        <p:spPr>
          <a:xfrm>
            <a:off x="178275" y="7108300"/>
            <a:ext cx="7411200" cy="350700"/>
          </a:xfrm>
          <a:prstGeom prst="rect">
            <a:avLst/>
          </a:prstGeom>
          <a:solidFill>
            <a:srgbClr val="2C5D0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100" b="1">
                <a:solidFill>
                  <a:schemeClr val="lt1"/>
                </a:solidFill>
                <a:latin typeface="Verdana"/>
                <a:ea typeface="Verdana"/>
                <a:cs typeface="Verdana"/>
                <a:sym typeface="Verdana"/>
              </a:rPr>
              <a:t>Our Programs</a:t>
            </a:r>
            <a:endParaRPr sz="1100" b="1">
              <a:solidFill>
                <a:schemeClr val="lt1"/>
              </a:solidFill>
              <a:latin typeface="Verdana"/>
              <a:ea typeface="Verdana"/>
              <a:cs typeface="Verdana"/>
              <a:sym typeface="Verdana"/>
            </a:endParaRPr>
          </a:p>
        </p:txBody>
      </p:sp>
      <p:sp>
        <p:nvSpPr>
          <p:cNvPr id="65" name="Google Shape;65;p13"/>
          <p:cNvSpPr/>
          <p:nvPr/>
        </p:nvSpPr>
        <p:spPr>
          <a:xfrm>
            <a:off x="182825" y="7513200"/>
            <a:ext cx="2361300" cy="2483100"/>
          </a:xfrm>
          <a:prstGeom prst="rect">
            <a:avLst/>
          </a:prstGeom>
          <a:solidFill>
            <a:srgbClr val="3E8506"/>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solidFill>
                  <a:schemeClr val="lt1"/>
                </a:solidFill>
                <a:latin typeface="Calibri"/>
                <a:ea typeface="Calibri"/>
                <a:cs typeface="Calibri"/>
                <a:sym typeface="Calibri"/>
              </a:rPr>
              <a:t>Community Conservation and Eco Advocacy</a:t>
            </a:r>
            <a:endParaRPr sz="1100" b="1">
              <a:solidFill>
                <a:schemeClr val="lt1"/>
              </a:solidFill>
              <a:latin typeface="Calibri"/>
              <a:ea typeface="Calibri"/>
              <a:cs typeface="Calibri"/>
              <a:sym typeface="Calibri"/>
            </a:endParaRPr>
          </a:p>
          <a:p>
            <a:pPr marL="228600" lvl="0" indent="-184150" algn="l" rtl="0">
              <a:spcBef>
                <a:spcPts val="0"/>
              </a:spcBef>
              <a:spcAft>
                <a:spcPts val="0"/>
              </a:spcAft>
              <a:buClr>
                <a:schemeClr val="lt1"/>
              </a:buClr>
              <a:buSzPts val="1100"/>
              <a:buFont typeface="Calibri"/>
              <a:buChar char="●"/>
            </a:pPr>
            <a:r>
              <a:rPr lang="en" sz="1100">
                <a:solidFill>
                  <a:schemeClr val="lt1"/>
                </a:solidFill>
                <a:latin typeface="Calibri"/>
                <a:ea typeface="Calibri"/>
                <a:cs typeface="Calibri"/>
                <a:sym typeface="Calibri"/>
              </a:rPr>
              <a:t>Engage local communities through educational workshops</a:t>
            </a:r>
            <a:endParaRPr sz="1100">
              <a:solidFill>
                <a:schemeClr val="lt1"/>
              </a:solidFill>
              <a:latin typeface="Calibri"/>
              <a:ea typeface="Calibri"/>
              <a:cs typeface="Calibri"/>
              <a:sym typeface="Calibri"/>
            </a:endParaRPr>
          </a:p>
          <a:p>
            <a:pPr marL="228600" lvl="0" indent="-184150" algn="l" rtl="0">
              <a:spcBef>
                <a:spcPts val="0"/>
              </a:spcBef>
              <a:spcAft>
                <a:spcPts val="0"/>
              </a:spcAft>
              <a:buClr>
                <a:schemeClr val="lt1"/>
              </a:buClr>
              <a:buSzPts val="1100"/>
              <a:buFont typeface="Calibri"/>
              <a:buChar char="●"/>
            </a:pPr>
            <a:r>
              <a:rPr lang="en" sz="1100">
                <a:solidFill>
                  <a:schemeClr val="lt1"/>
                </a:solidFill>
                <a:latin typeface="Calibri"/>
                <a:ea typeface="Calibri"/>
                <a:cs typeface="Calibri"/>
                <a:sym typeface="Calibri"/>
              </a:rPr>
              <a:t>Empower community led conservation efforts</a:t>
            </a:r>
            <a:endParaRPr sz="1100">
              <a:solidFill>
                <a:schemeClr val="lt1"/>
              </a:solidFill>
              <a:latin typeface="Calibri"/>
              <a:ea typeface="Calibri"/>
              <a:cs typeface="Calibri"/>
              <a:sym typeface="Calibri"/>
            </a:endParaRPr>
          </a:p>
          <a:p>
            <a:pPr marL="228600" lvl="0" indent="-184150" algn="l" rtl="0">
              <a:spcBef>
                <a:spcPts val="0"/>
              </a:spcBef>
              <a:spcAft>
                <a:spcPts val="0"/>
              </a:spcAft>
              <a:buClr>
                <a:schemeClr val="lt1"/>
              </a:buClr>
              <a:buSzPts val="1100"/>
              <a:buFont typeface="Calibri"/>
              <a:buChar char="●"/>
            </a:pPr>
            <a:r>
              <a:rPr lang="en" sz="1100">
                <a:solidFill>
                  <a:schemeClr val="lt1"/>
                </a:solidFill>
                <a:latin typeface="Calibri"/>
                <a:ea typeface="Calibri"/>
                <a:cs typeface="Calibri"/>
                <a:sym typeface="Calibri"/>
              </a:rPr>
              <a:t>Foster environmental stewardship</a:t>
            </a:r>
            <a:endParaRPr sz="1100">
              <a:solidFill>
                <a:schemeClr val="lt1"/>
              </a:solidFill>
              <a:latin typeface="Calibri"/>
              <a:ea typeface="Calibri"/>
              <a:cs typeface="Calibri"/>
              <a:sym typeface="Calibri"/>
            </a:endParaRPr>
          </a:p>
          <a:p>
            <a:pPr marL="228600" lvl="0" indent="-184150" algn="l" rtl="0">
              <a:spcBef>
                <a:spcPts val="0"/>
              </a:spcBef>
              <a:spcAft>
                <a:spcPts val="0"/>
              </a:spcAft>
              <a:buClr>
                <a:schemeClr val="lt1"/>
              </a:buClr>
              <a:buSzPts val="1100"/>
              <a:buFont typeface="Calibri"/>
              <a:buChar char="●"/>
            </a:pPr>
            <a:r>
              <a:rPr lang="en" sz="1100">
                <a:solidFill>
                  <a:schemeClr val="lt1"/>
                </a:solidFill>
                <a:latin typeface="Calibri"/>
                <a:ea typeface="Calibri"/>
                <a:cs typeface="Calibri"/>
                <a:sym typeface="Calibri"/>
              </a:rPr>
              <a:t>Promote community-based ecotourism</a:t>
            </a:r>
            <a:endParaRPr sz="1100">
              <a:solidFill>
                <a:schemeClr val="lt1"/>
              </a:solidFill>
              <a:latin typeface="Calibri"/>
              <a:ea typeface="Calibri"/>
              <a:cs typeface="Calibri"/>
              <a:sym typeface="Calibri"/>
            </a:endParaRPr>
          </a:p>
          <a:p>
            <a:pPr marL="228600" lvl="0" indent="-184150" algn="l" rtl="0">
              <a:spcBef>
                <a:spcPts val="0"/>
              </a:spcBef>
              <a:spcAft>
                <a:spcPts val="0"/>
              </a:spcAft>
              <a:buClr>
                <a:schemeClr val="lt1"/>
              </a:buClr>
              <a:buSzPts val="1100"/>
              <a:buFont typeface="Calibri"/>
              <a:buChar char="●"/>
            </a:pPr>
            <a:r>
              <a:rPr lang="en" sz="1100">
                <a:solidFill>
                  <a:schemeClr val="lt1"/>
                </a:solidFill>
                <a:latin typeface="Calibri"/>
                <a:ea typeface="Calibri"/>
                <a:cs typeface="Calibri"/>
                <a:sym typeface="Calibri"/>
              </a:rPr>
              <a:t>Partner with local authorities to address environmental challenges</a:t>
            </a:r>
            <a:endParaRPr sz="1100">
              <a:solidFill>
                <a:schemeClr val="lt1"/>
              </a:solidFill>
              <a:latin typeface="Calibri"/>
              <a:ea typeface="Calibri"/>
              <a:cs typeface="Calibri"/>
              <a:sym typeface="Calibri"/>
            </a:endParaRPr>
          </a:p>
          <a:p>
            <a:pPr marL="228600" lvl="0" indent="-184150" algn="l" rtl="0">
              <a:spcBef>
                <a:spcPts val="0"/>
              </a:spcBef>
              <a:spcAft>
                <a:spcPts val="0"/>
              </a:spcAft>
              <a:buClr>
                <a:schemeClr val="lt1"/>
              </a:buClr>
              <a:buSzPts val="1100"/>
              <a:buFont typeface="Calibri"/>
              <a:buChar char="●"/>
            </a:pPr>
            <a:r>
              <a:rPr lang="en" sz="1100">
                <a:solidFill>
                  <a:schemeClr val="lt1"/>
                </a:solidFill>
                <a:latin typeface="Calibri"/>
                <a:ea typeface="Calibri"/>
                <a:cs typeface="Calibri"/>
                <a:sym typeface="Calibri"/>
              </a:rPr>
              <a:t>Advocate for policies supporting conservation</a:t>
            </a:r>
            <a:endParaRPr sz="1100">
              <a:solidFill>
                <a:schemeClr val="lt1"/>
              </a:solidFill>
              <a:latin typeface="Calibri"/>
              <a:ea typeface="Calibri"/>
              <a:cs typeface="Calibri"/>
              <a:sym typeface="Calibri"/>
            </a:endParaRPr>
          </a:p>
          <a:p>
            <a:pPr marL="0" lvl="0" indent="0" algn="l" rtl="0">
              <a:spcBef>
                <a:spcPts val="0"/>
              </a:spcBef>
              <a:spcAft>
                <a:spcPts val="0"/>
              </a:spcAft>
              <a:buNone/>
            </a:pPr>
            <a:endParaRPr sz="1100" b="1">
              <a:solidFill>
                <a:schemeClr val="lt1"/>
              </a:solidFill>
              <a:latin typeface="Calibri"/>
              <a:ea typeface="Calibri"/>
              <a:cs typeface="Calibri"/>
              <a:sym typeface="Calibri"/>
            </a:endParaRPr>
          </a:p>
          <a:p>
            <a:pPr marL="0" lvl="0" indent="0" algn="l" rtl="0">
              <a:spcBef>
                <a:spcPts val="0"/>
              </a:spcBef>
              <a:spcAft>
                <a:spcPts val="0"/>
              </a:spcAft>
              <a:buNone/>
            </a:pPr>
            <a:endParaRPr sz="1100" b="1">
              <a:solidFill>
                <a:schemeClr val="lt1"/>
              </a:solidFill>
              <a:latin typeface="Calibri"/>
              <a:ea typeface="Calibri"/>
              <a:cs typeface="Calibri"/>
              <a:sym typeface="Calibri"/>
            </a:endParaRPr>
          </a:p>
          <a:p>
            <a:pPr marL="0" lvl="0" indent="0" algn="l" rtl="0">
              <a:spcBef>
                <a:spcPts val="0"/>
              </a:spcBef>
              <a:spcAft>
                <a:spcPts val="0"/>
              </a:spcAft>
              <a:buNone/>
            </a:pPr>
            <a:endParaRPr sz="1100" b="1">
              <a:solidFill>
                <a:schemeClr val="lt1"/>
              </a:solidFill>
              <a:highlight>
                <a:srgbClr val="DCE4DA"/>
              </a:highlight>
              <a:latin typeface="Calibri"/>
              <a:ea typeface="Calibri"/>
              <a:cs typeface="Calibri"/>
              <a:sym typeface="Calibri"/>
            </a:endParaRPr>
          </a:p>
        </p:txBody>
      </p:sp>
      <p:sp>
        <p:nvSpPr>
          <p:cNvPr id="66" name="Google Shape;66;p13"/>
          <p:cNvSpPr/>
          <p:nvPr/>
        </p:nvSpPr>
        <p:spPr>
          <a:xfrm>
            <a:off x="2602050" y="7513200"/>
            <a:ext cx="2509800" cy="2483100"/>
          </a:xfrm>
          <a:prstGeom prst="rect">
            <a:avLst/>
          </a:prstGeom>
          <a:solidFill>
            <a:srgbClr val="024185"/>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solidFill>
                  <a:schemeClr val="lt1"/>
                </a:solidFill>
                <a:latin typeface="Calibri"/>
                <a:ea typeface="Calibri"/>
                <a:cs typeface="Calibri"/>
                <a:sym typeface="Calibri"/>
              </a:rPr>
              <a:t>AgroEcology and BioEconomy</a:t>
            </a:r>
            <a:endParaRPr sz="1100" b="1">
              <a:solidFill>
                <a:schemeClr val="lt1"/>
              </a:solidFill>
              <a:latin typeface="Calibri"/>
              <a:ea typeface="Calibri"/>
              <a:cs typeface="Calibri"/>
              <a:sym typeface="Calibri"/>
            </a:endParaRPr>
          </a:p>
          <a:p>
            <a:pPr marL="228600" lvl="0" indent="-184150" algn="l" rtl="0">
              <a:spcBef>
                <a:spcPts val="0"/>
              </a:spcBef>
              <a:spcAft>
                <a:spcPts val="0"/>
              </a:spcAft>
              <a:buClr>
                <a:schemeClr val="lt1"/>
              </a:buClr>
              <a:buSzPts val="1100"/>
              <a:buFont typeface="Calibri"/>
              <a:buChar char="●"/>
            </a:pPr>
            <a:r>
              <a:rPr lang="en" sz="1100">
                <a:solidFill>
                  <a:schemeClr val="lt1"/>
                </a:solidFill>
                <a:latin typeface="Calibri"/>
                <a:ea typeface="Calibri"/>
                <a:cs typeface="Calibri"/>
                <a:sym typeface="Calibri"/>
              </a:rPr>
              <a:t>Provide training and support for sustainable agricultural practices</a:t>
            </a:r>
            <a:endParaRPr sz="1100">
              <a:solidFill>
                <a:schemeClr val="lt1"/>
              </a:solidFill>
              <a:latin typeface="Calibri"/>
              <a:ea typeface="Calibri"/>
              <a:cs typeface="Calibri"/>
              <a:sym typeface="Calibri"/>
            </a:endParaRPr>
          </a:p>
          <a:p>
            <a:pPr marL="228600" lvl="0" indent="-184150" algn="l" rtl="0">
              <a:spcBef>
                <a:spcPts val="0"/>
              </a:spcBef>
              <a:spcAft>
                <a:spcPts val="0"/>
              </a:spcAft>
              <a:buClr>
                <a:schemeClr val="lt1"/>
              </a:buClr>
              <a:buSzPts val="1100"/>
              <a:buFont typeface="Calibri"/>
              <a:buChar char="●"/>
            </a:pPr>
            <a:r>
              <a:rPr lang="en" sz="1100">
                <a:solidFill>
                  <a:schemeClr val="lt1"/>
                </a:solidFill>
                <a:latin typeface="Calibri"/>
                <a:ea typeface="Calibri"/>
                <a:cs typeface="Calibri"/>
                <a:sym typeface="Calibri"/>
              </a:rPr>
              <a:t>Encourage cultivation of indigenous crops</a:t>
            </a:r>
            <a:endParaRPr sz="1100">
              <a:solidFill>
                <a:schemeClr val="lt1"/>
              </a:solidFill>
              <a:latin typeface="Calibri"/>
              <a:ea typeface="Calibri"/>
              <a:cs typeface="Calibri"/>
              <a:sym typeface="Calibri"/>
            </a:endParaRPr>
          </a:p>
          <a:p>
            <a:pPr marL="228600" lvl="0" indent="-184150" algn="l" rtl="0">
              <a:spcBef>
                <a:spcPts val="0"/>
              </a:spcBef>
              <a:spcAft>
                <a:spcPts val="0"/>
              </a:spcAft>
              <a:buClr>
                <a:schemeClr val="lt1"/>
              </a:buClr>
              <a:buSzPts val="1100"/>
              <a:buFont typeface="Calibri"/>
              <a:buChar char="●"/>
            </a:pPr>
            <a:r>
              <a:rPr lang="en" sz="1100">
                <a:solidFill>
                  <a:schemeClr val="lt1"/>
                </a:solidFill>
                <a:latin typeface="Calibri"/>
                <a:ea typeface="Calibri"/>
                <a:cs typeface="Calibri"/>
                <a:sym typeface="Calibri"/>
              </a:rPr>
              <a:t>Establish demonstration farms to showcase sustainable methods</a:t>
            </a:r>
            <a:endParaRPr sz="1100">
              <a:solidFill>
                <a:schemeClr val="lt1"/>
              </a:solidFill>
              <a:latin typeface="Calibri"/>
              <a:ea typeface="Calibri"/>
              <a:cs typeface="Calibri"/>
              <a:sym typeface="Calibri"/>
            </a:endParaRPr>
          </a:p>
          <a:p>
            <a:pPr marL="228600" lvl="0" indent="-184150" algn="l" rtl="0">
              <a:spcBef>
                <a:spcPts val="0"/>
              </a:spcBef>
              <a:spcAft>
                <a:spcPts val="0"/>
              </a:spcAft>
              <a:buClr>
                <a:schemeClr val="lt1"/>
              </a:buClr>
              <a:buSzPts val="1100"/>
              <a:buFont typeface="Calibri"/>
              <a:buChar char="●"/>
            </a:pPr>
            <a:r>
              <a:rPr lang="en" sz="1100">
                <a:solidFill>
                  <a:schemeClr val="lt1"/>
                </a:solidFill>
                <a:latin typeface="Calibri"/>
                <a:ea typeface="Calibri"/>
                <a:cs typeface="Calibri"/>
                <a:sym typeface="Calibri"/>
              </a:rPr>
              <a:t>Facilitate access to markets</a:t>
            </a:r>
            <a:endParaRPr sz="1100">
              <a:solidFill>
                <a:schemeClr val="lt1"/>
              </a:solidFill>
              <a:latin typeface="Calibri"/>
              <a:ea typeface="Calibri"/>
              <a:cs typeface="Calibri"/>
              <a:sym typeface="Calibri"/>
            </a:endParaRPr>
          </a:p>
          <a:p>
            <a:pPr marL="228600" lvl="0" indent="-184150" algn="l" rtl="0">
              <a:spcBef>
                <a:spcPts val="0"/>
              </a:spcBef>
              <a:spcAft>
                <a:spcPts val="0"/>
              </a:spcAft>
              <a:buClr>
                <a:schemeClr val="lt1"/>
              </a:buClr>
              <a:buSzPts val="1100"/>
              <a:buFont typeface="Calibri"/>
              <a:buChar char="●"/>
            </a:pPr>
            <a:r>
              <a:rPr lang="en" sz="1100">
                <a:solidFill>
                  <a:schemeClr val="lt1"/>
                </a:solidFill>
                <a:latin typeface="Calibri"/>
                <a:ea typeface="Calibri"/>
                <a:cs typeface="Calibri"/>
                <a:sym typeface="Calibri"/>
              </a:rPr>
              <a:t>Support development of value-added products from agriculture produce</a:t>
            </a:r>
            <a:endParaRPr sz="1100">
              <a:solidFill>
                <a:schemeClr val="lt1"/>
              </a:solidFill>
              <a:latin typeface="Calibri"/>
              <a:ea typeface="Calibri"/>
              <a:cs typeface="Calibri"/>
              <a:sym typeface="Calibri"/>
            </a:endParaRPr>
          </a:p>
          <a:p>
            <a:pPr marL="228600" lvl="0" indent="-184150" algn="l" rtl="0">
              <a:spcBef>
                <a:spcPts val="0"/>
              </a:spcBef>
              <a:spcAft>
                <a:spcPts val="0"/>
              </a:spcAft>
              <a:buClr>
                <a:schemeClr val="lt1"/>
              </a:buClr>
              <a:buSzPts val="1100"/>
              <a:buFont typeface="Calibri"/>
              <a:buChar char="●"/>
            </a:pPr>
            <a:r>
              <a:rPr lang="en" sz="1100">
                <a:solidFill>
                  <a:schemeClr val="lt1"/>
                </a:solidFill>
                <a:latin typeface="Calibri"/>
                <a:ea typeface="Calibri"/>
                <a:cs typeface="Calibri"/>
                <a:sym typeface="Calibri"/>
              </a:rPr>
              <a:t>Conduct research on sustainable agricultural practices and technology</a:t>
            </a:r>
            <a:endParaRPr sz="1100" b="1">
              <a:solidFill>
                <a:schemeClr val="lt1"/>
              </a:solidFill>
              <a:highlight>
                <a:srgbClr val="DCE4DA"/>
              </a:highlight>
              <a:latin typeface="Calibri"/>
              <a:ea typeface="Calibri"/>
              <a:cs typeface="Calibri"/>
              <a:sym typeface="Calibri"/>
            </a:endParaRPr>
          </a:p>
        </p:txBody>
      </p:sp>
      <p:sp>
        <p:nvSpPr>
          <p:cNvPr id="67" name="Google Shape;67;p13"/>
          <p:cNvSpPr/>
          <p:nvPr/>
        </p:nvSpPr>
        <p:spPr>
          <a:xfrm>
            <a:off x="5169775" y="7513200"/>
            <a:ext cx="2419800" cy="2483100"/>
          </a:xfrm>
          <a:prstGeom prst="rect">
            <a:avLst/>
          </a:prstGeom>
          <a:solidFill>
            <a:srgbClr val="A4A125"/>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dirty="0">
                <a:solidFill>
                  <a:schemeClr val="lt1"/>
                </a:solidFill>
                <a:latin typeface="Calibri"/>
                <a:ea typeface="Calibri"/>
                <a:cs typeface="Calibri"/>
                <a:sym typeface="Calibri"/>
              </a:rPr>
              <a:t>Biodiversity Management, </a:t>
            </a:r>
            <a:r>
              <a:rPr lang="en-US" sz="1100" b="1">
                <a:solidFill>
                  <a:schemeClr val="lt1"/>
                </a:solidFill>
                <a:latin typeface="Calibri"/>
                <a:ea typeface="Calibri"/>
                <a:cs typeface="Calibri"/>
                <a:sym typeface="Calibri"/>
              </a:rPr>
              <a:t>Climate Protection, </a:t>
            </a:r>
            <a:r>
              <a:rPr lang="en" sz="1100" b="1">
                <a:solidFill>
                  <a:schemeClr val="lt1"/>
                </a:solidFill>
                <a:latin typeface="Calibri"/>
                <a:ea typeface="Calibri"/>
                <a:cs typeface="Calibri"/>
                <a:sym typeface="Calibri"/>
              </a:rPr>
              <a:t>and EcoSystem Restoration</a:t>
            </a:r>
            <a:endParaRPr sz="1100" b="1" dirty="0">
              <a:solidFill>
                <a:schemeClr val="lt1"/>
              </a:solidFill>
              <a:latin typeface="Calibri"/>
              <a:ea typeface="Calibri"/>
              <a:cs typeface="Calibri"/>
              <a:sym typeface="Calibri"/>
            </a:endParaRPr>
          </a:p>
          <a:p>
            <a:pPr marL="228600" lvl="0" indent="-184150" algn="l" rtl="0">
              <a:spcBef>
                <a:spcPts val="0"/>
              </a:spcBef>
              <a:spcAft>
                <a:spcPts val="0"/>
              </a:spcAft>
              <a:buClr>
                <a:schemeClr val="lt1"/>
              </a:buClr>
              <a:buSzPts val="1100"/>
              <a:buFont typeface="Calibri"/>
              <a:buChar char="●"/>
            </a:pPr>
            <a:r>
              <a:rPr lang="en" sz="1100" dirty="0">
                <a:solidFill>
                  <a:schemeClr val="lt1"/>
                </a:solidFill>
                <a:latin typeface="Calibri"/>
                <a:ea typeface="Calibri"/>
                <a:cs typeface="Calibri"/>
                <a:sym typeface="Calibri"/>
              </a:rPr>
              <a:t>Collaborate with communities to develop conservation action plans</a:t>
            </a:r>
            <a:endParaRPr sz="1100" dirty="0">
              <a:solidFill>
                <a:schemeClr val="lt1"/>
              </a:solidFill>
              <a:latin typeface="Calibri"/>
              <a:ea typeface="Calibri"/>
              <a:cs typeface="Calibri"/>
              <a:sym typeface="Calibri"/>
            </a:endParaRPr>
          </a:p>
          <a:p>
            <a:pPr marL="228600" lvl="0" indent="-184150" algn="l" rtl="0">
              <a:spcBef>
                <a:spcPts val="0"/>
              </a:spcBef>
              <a:spcAft>
                <a:spcPts val="0"/>
              </a:spcAft>
              <a:buClr>
                <a:schemeClr val="lt1"/>
              </a:buClr>
              <a:buSzPts val="1100"/>
              <a:buFont typeface="Calibri"/>
              <a:buChar char="●"/>
            </a:pPr>
            <a:r>
              <a:rPr lang="en" sz="1100" dirty="0">
                <a:solidFill>
                  <a:schemeClr val="lt1"/>
                </a:solidFill>
                <a:latin typeface="Calibri"/>
                <a:ea typeface="Calibri"/>
                <a:cs typeface="Calibri"/>
                <a:sym typeface="Calibri"/>
              </a:rPr>
              <a:t>Conduct biodiversity surveys and assessments</a:t>
            </a:r>
            <a:endParaRPr sz="1100" dirty="0">
              <a:solidFill>
                <a:schemeClr val="lt1"/>
              </a:solidFill>
              <a:latin typeface="Calibri"/>
              <a:ea typeface="Calibri"/>
              <a:cs typeface="Calibri"/>
              <a:sym typeface="Calibri"/>
            </a:endParaRPr>
          </a:p>
          <a:p>
            <a:pPr marL="228600" lvl="0" indent="-184150" algn="l" rtl="0">
              <a:spcBef>
                <a:spcPts val="0"/>
              </a:spcBef>
              <a:spcAft>
                <a:spcPts val="0"/>
              </a:spcAft>
              <a:buClr>
                <a:schemeClr val="lt1"/>
              </a:buClr>
              <a:buSzPts val="1100"/>
              <a:buFont typeface="Calibri"/>
              <a:buChar char="●"/>
            </a:pPr>
            <a:r>
              <a:rPr lang="en" sz="1100" dirty="0">
                <a:solidFill>
                  <a:schemeClr val="lt1"/>
                </a:solidFill>
                <a:latin typeface="Calibri"/>
                <a:ea typeface="Calibri"/>
                <a:cs typeface="Calibri"/>
                <a:sym typeface="Calibri"/>
              </a:rPr>
              <a:t>Ecosystem restoration projects</a:t>
            </a:r>
            <a:endParaRPr sz="1100" dirty="0">
              <a:solidFill>
                <a:schemeClr val="lt1"/>
              </a:solidFill>
              <a:latin typeface="Calibri"/>
              <a:ea typeface="Calibri"/>
              <a:cs typeface="Calibri"/>
              <a:sym typeface="Calibri"/>
            </a:endParaRPr>
          </a:p>
          <a:p>
            <a:pPr marL="228600" lvl="0" indent="-184150" algn="l" rtl="0">
              <a:spcBef>
                <a:spcPts val="0"/>
              </a:spcBef>
              <a:spcAft>
                <a:spcPts val="0"/>
              </a:spcAft>
              <a:buClr>
                <a:schemeClr val="lt1"/>
              </a:buClr>
              <a:buSzPts val="1100"/>
              <a:buFont typeface="Calibri"/>
              <a:buChar char="●"/>
            </a:pPr>
            <a:r>
              <a:rPr lang="en" sz="1100" dirty="0">
                <a:solidFill>
                  <a:schemeClr val="lt1"/>
                </a:solidFill>
                <a:latin typeface="Calibri"/>
                <a:ea typeface="Calibri"/>
                <a:cs typeface="Calibri"/>
                <a:sym typeface="Calibri"/>
              </a:rPr>
              <a:t>Support habitat protection for wildlife and land-use initiatives </a:t>
            </a:r>
            <a:endParaRPr sz="1100" dirty="0">
              <a:solidFill>
                <a:schemeClr val="lt1"/>
              </a:solidFill>
              <a:latin typeface="Calibri"/>
              <a:ea typeface="Calibri"/>
              <a:cs typeface="Calibri"/>
              <a:sym typeface="Calibri"/>
            </a:endParaRPr>
          </a:p>
          <a:p>
            <a:pPr marL="228600" lvl="0" indent="-184150" algn="l" rtl="0">
              <a:spcBef>
                <a:spcPts val="0"/>
              </a:spcBef>
              <a:spcAft>
                <a:spcPts val="0"/>
              </a:spcAft>
              <a:buClr>
                <a:schemeClr val="lt1"/>
              </a:buClr>
              <a:buSzPts val="1100"/>
              <a:buFont typeface="Calibri"/>
              <a:buChar char="●"/>
            </a:pPr>
            <a:r>
              <a:rPr lang="en" sz="1100" dirty="0">
                <a:solidFill>
                  <a:schemeClr val="lt1"/>
                </a:solidFill>
                <a:latin typeface="Calibri"/>
                <a:ea typeface="Calibri"/>
                <a:cs typeface="Calibri"/>
                <a:sym typeface="Calibri"/>
              </a:rPr>
              <a:t>Promote sustainable land management</a:t>
            </a:r>
            <a:endParaRPr sz="1100" dirty="0">
              <a:solidFill>
                <a:schemeClr val="lt1"/>
              </a:solidFill>
              <a:latin typeface="Calibri"/>
              <a:ea typeface="Calibri"/>
              <a:cs typeface="Calibri"/>
              <a:sym typeface="Calibri"/>
            </a:endParaRPr>
          </a:p>
          <a:p>
            <a:pPr marL="228600" lvl="0" indent="-184150" algn="l" rtl="0">
              <a:spcBef>
                <a:spcPts val="0"/>
              </a:spcBef>
              <a:spcAft>
                <a:spcPts val="0"/>
              </a:spcAft>
              <a:buClr>
                <a:schemeClr val="lt1"/>
              </a:buClr>
              <a:buSzPts val="1100"/>
              <a:buFont typeface="Calibri"/>
              <a:buChar char="●"/>
            </a:pPr>
            <a:r>
              <a:rPr lang="en" sz="1100" dirty="0">
                <a:solidFill>
                  <a:schemeClr val="lt1"/>
                </a:solidFill>
                <a:latin typeface="Calibri"/>
                <a:ea typeface="Calibri"/>
                <a:cs typeface="Calibri"/>
                <a:sym typeface="Calibri"/>
              </a:rPr>
              <a:t>Establish community-managed protected areas</a:t>
            </a:r>
            <a:endParaRPr sz="1100" dirty="0">
              <a:solidFill>
                <a:schemeClr val="lt1"/>
              </a:solidFill>
              <a:latin typeface="Calibri"/>
              <a:ea typeface="Calibri"/>
              <a:cs typeface="Calibri"/>
              <a:sym typeface="Calibri"/>
            </a:endParaRPr>
          </a:p>
          <a:p>
            <a:pPr marL="0" lvl="0" indent="0" algn="l" rtl="0">
              <a:spcBef>
                <a:spcPts val="0"/>
              </a:spcBef>
              <a:spcAft>
                <a:spcPts val="0"/>
              </a:spcAft>
              <a:buNone/>
            </a:pPr>
            <a:endParaRPr sz="1100" b="1" dirty="0">
              <a:solidFill>
                <a:schemeClr val="lt1"/>
              </a:solidFill>
              <a:highlight>
                <a:srgbClr val="DCE4DA"/>
              </a:highlight>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2" name="Google Shape;72;p14"/>
          <p:cNvPicPr preferRelativeResize="0"/>
          <p:nvPr/>
        </p:nvPicPr>
        <p:blipFill rotWithShape="1">
          <a:blip r:embed="rId3">
            <a:alphaModFix/>
          </a:blip>
          <a:srcRect t="10276" b="67098"/>
          <a:stretch/>
        </p:blipFill>
        <p:spPr>
          <a:xfrm>
            <a:off x="-290025" y="8997925"/>
            <a:ext cx="8352476" cy="1087424"/>
          </a:xfrm>
          <a:prstGeom prst="rect">
            <a:avLst/>
          </a:prstGeom>
          <a:noFill/>
          <a:ln>
            <a:noFill/>
          </a:ln>
        </p:spPr>
      </p:pic>
      <p:sp>
        <p:nvSpPr>
          <p:cNvPr id="73" name="Google Shape;73;p14"/>
          <p:cNvSpPr/>
          <p:nvPr/>
        </p:nvSpPr>
        <p:spPr>
          <a:xfrm>
            <a:off x="-235650" y="8997925"/>
            <a:ext cx="8225400" cy="1087500"/>
          </a:xfrm>
          <a:prstGeom prst="rect">
            <a:avLst/>
          </a:prstGeom>
          <a:solidFill>
            <a:srgbClr val="FFFFFF">
              <a:alpha val="120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4" name="Google Shape;74;p14"/>
          <p:cNvSpPr/>
          <p:nvPr/>
        </p:nvSpPr>
        <p:spPr>
          <a:xfrm>
            <a:off x="0" y="212375"/>
            <a:ext cx="7772400" cy="1011900"/>
          </a:xfrm>
          <a:prstGeom prst="rect">
            <a:avLst/>
          </a:prstGeom>
          <a:solidFill>
            <a:srgbClr val="DCE4D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DCE4DA"/>
              </a:solidFill>
              <a:highlight>
                <a:srgbClr val="DCE4DA"/>
              </a:highlight>
            </a:endParaRPr>
          </a:p>
        </p:txBody>
      </p:sp>
      <p:sp>
        <p:nvSpPr>
          <p:cNvPr id="75" name="Google Shape;75;p14"/>
          <p:cNvSpPr txBox="1"/>
          <p:nvPr/>
        </p:nvSpPr>
        <p:spPr>
          <a:xfrm>
            <a:off x="316800" y="8997925"/>
            <a:ext cx="4370400" cy="47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b="1">
                <a:solidFill>
                  <a:schemeClr val="lt1"/>
                </a:solidFill>
                <a:latin typeface="Verdana"/>
                <a:ea typeface="Verdana"/>
                <a:cs typeface="Verdana"/>
                <a:sym typeface="Verdana"/>
              </a:rPr>
              <a:t>Learn More</a:t>
            </a:r>
            <a:endParaRPr sz="2500" b="1">
              <a:solidFill>
                <a:schemeClr val="lt1"/>
              </a:solidFill>
              <a:latin typeface="Verdana"/>
              <a:ea typeface="Verdana"/>
              <a:cs typeface="Verdana"/>
              <a:sym typeface="Verdana"/>
            </a:endParaRPr>
          </a:p>
        </p:txBody>
      </p:sp>
      <p:sp>
        <p:nvSpPr>
          <p:cNvPr id="76" name="Google Shape;76;p14"/>
          <p:cNvSpPr txBox="1"/>
          <p:nvPr/>
        </p:nvSpPr>
        <p:spPr>
          <a:xfrm>
            <a:off x="316800" y="9368250"/>
            <a:ext cx="3119700" cy="47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900">
                <a:solidFill>
                  <a:schemeClr val="lt1"/>
                </a:solidFill>
                <a:latin typeface="Verdana"/>
                <a:ea typeface="Verdana"/>
                <a:cs typeface="Verdana"/>
                <a:sym typeface="Verdana"/>
              </a:rPr>
              <a:t>www.biocoor.org.rw</a:t>
            </a:r>
            <a:endParaRPr sz="1900">
              <a:solidFill>
                <a:schemeClr val="lt1"/>
              </a:solidFill>
              <a:latin typeface="Verdana"/>
              <a:ea typeface="Verdana"/>
              <a:cs typeface="Verdana"/>
              <a:sym typeface="Verdana"/>
            </a:endParaRPr>
          </a:p>
        </p:txBody>
      </p:sp>
      <p:sp>
        <p:nvSpPr>
          <p:cNvPr id="77" name="Google Shape;77;p14"/>
          <p:cNvSpPr txBox="1"/>
          <p:nvPr/>
        </p:nvSpPr>
        <p:spPr>
          <a:xfrm>
            <a:off x="3101975" y="9091050"/>
            <a:ext cx="3000000" cy="826093"/>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 sz="1900" dirty="0">
                <a:solidFill>
                  <a:schemeClr val="lt1"/>
                </a:solidFill>
                <a:latin typeface="Verdana"/>
                <a:ea typeface="Verdana"/>
                <a:cs typeface="Verdana"/>
                <a:sym typeface="Verdana"/>
              </a:rPr>
              <a:t>E: info@biocoor.org.rw</a:t>
            </a:r>
            <a:endParaRPr sz="1900" dirty="0">
              <a:solidFill>
                <a:schemeClr val="lt1"/>
              </a:solidFill>
              <a:latin typeface="Verdana"/>
              <a:ea typeface="Verdana"/>
              <a:cs typeface="Verdana"/>
              <a:sym typeface="Verdana"/>
            </a:endParaRPr>
          </a:p>
          <a:p>
            <a:pPr marL="0" lvl="0" indent="0" algn="l" rtl="0">
              <a:lnSpc>
                <a:spcPct val="115000"/>
              </a:lnSpc>
              <a:spcBef>
                <a:spcPts val="0"/>
              </a:spcBef>
              <a:spcAft>
                <a:spcPts val="100"/>
              </a:spcAft>
              <a:buNone/>
            </a:pPr>
            <a:r>
              <a:rPr lang="en" sz="1900" dirty="0">
                <a:solidFill>
                  <a:schemeClr val="lt1"/>
                </a:solidFill>
                <a:latin typeface="Verdana"/>
                <a:ea typeface="Verdana"/>
                <a:cs typeface="Verdana"/>
                <a:sym typeface="Verdana"/>
              </a:rPr>
              <a:t>P:  +250 788 840 755</a:t>
            </a:r>
            <a:endParaRPr sz="1900" dirty="0">
              <a:solidFill>
                <a:schemeClr val="lt1"/>
              </a:solidFill>
              <a:latin typeface="Verdana"/>
              <a:ea typeface="Verdana"/>
              <a:cs typeface="Verdana"/>
              <a:sym typeface="Verdana"/>
            </a:endParaRPr>
          </a:p>
        </p:txBody>
      </p:sp>
      <p:sp>
        <p:nvSpPr>
          <p:cNvPr id="78" name="Google Shape;78;p14"/>
          <p:cNvSpPr txBox="1"/>
          <p:nvPr/>
        </p:nvSpPr>
        <p:spPr>
          <a:xfrm>
            <a:off x="189900" y="1735400"/>
            <a:ext cx="3657600" cy="7131600"/>
          </a:xfrm>
          <a:prstGeom prst="rect">
            <a:avLst/>
          </a:prstGeom>
          <a:noFill/>
          <a:ln>
            <a:noFill/>
          </a:ln>
        </p:spPr>
        <p:txBody>
          <a:bodyPr spcFirstLastPara="1" wrap="square" lIns="91425" tIns="91425" rIns="91425" bIns="91425" anchor="t" anchorCtr="0">
            <a:spAutoFit/>
          </a:bodyPr>
          <a:lstStyle/>
          <a:p>
            <a:pPr marL="228600" lvl="0" indent="-298450" algn="l" rtl="0">
              <a:lnSpc>
                <a:spcPct val="107916"/>
              </a:lnSpc>
              <a:spcBef>
                <a:spcPts val="0"/>
              </a:spcBef>
              <a:spcAft>
                <a:spcPts val="0"/>
              </a:spcAft>
              <a:buClr>
                <a:srgbClr val="081001"/>
              </a:buClr>
              <a:buSzPts val="1100"/>
              <a:buFont typeface="Calibri"/>
              <a:buChar char="●"/>
            </a:pPr>
            <a:r>
              <a:rPr lang="en" sz="1100" b="1">
                <a:solidFill>
                  <a:srgbClr val="081001"/>
                </a:solidFill>
                <a:latin typeface="Calibri"/>
                <a:ea typeface="Calibri"/>
                <a:cs typeface="Calibri"/>
                <a:sym typeface="Calibri"/>
              </a:rPr>
              <a:t>Enhancing community awareness of biodiversity conservation</a:t>
            </a:r>
            <a:endParaRPr sz="1100" b="1">
              <a:solidFill>
                <a:srgbClr val="081001"/>
              </a:solidFill>
              <a:latin typeface="Calibri"/>
              <a:ea typeface="Calibri"/>
              <a:cs typeface="Calibri"/>
              <a:sym typeface="Calibri"/>
            </a:endParaRPr>
          </a:p>
          <a:p>
            <a:pPr marL="228600" lvl="0" indent="0" algn="l" rtl="0">
              <a:lnSpc>
                <a:spcPct val="107916"/>
              </a:lnSpc>
              <a:spcBef>
                <a:spcPts val="0"/>
              </a:spcBef>
              <a:spcAft>
                <a:spcPts val="0"/>
              </a:spcAft>
              <a:buNone/>
            </a:pPr>
            <a:r>
              <a:rPr lang="en" sz="1100">
                <a:solidFill>
                  <a:srgbClr val="081001"/>
                </a:solidFill>
                <a:latin typeface="Calibri"/>
                <a:ea typeface="Calibri"/>
                <a:cs typeface="Calibri"/>
                <a:sym typeface="Calibri"/>
              </a:rPr>
              <a:t>The largest threat to the conservation of the park is the illegal use of resources by communities. BIOCOOR works to educate people on the importance of biodiversity conservation and the impact that the illegal use of resources can have. Through education, local communities become stewards of the park and assist in its protection. </a:t>
            </a:r>
            <a:endParaRPr sz="1100" b="1">
              <a:solidFill>
                <a:srgbClr val="081001"/>
              </a:solidFill>
              <a:latin typeface="Calibri"/>
              <a:ea typeface="Calibri"/>
              <a:cs typeface="Calibri"/>
              <a:sym typeface="Calibri"/>
            </a:endParaRPr>
          </a:p>
          <a:p>
            <a:pPr marL="228600" lvl="0" indent="-298450" algn="l" rtl="0">
              <a:lnSpc>
                <a:spcPct val="107916"/>
              </a:lnSpc>
              <a:spcBef>
                <a:spcPts val="800"/>
              </a:spcBef>
              <a:spcAft>
                <a:spcPts val="0"/>
              </a:spcAft>
              <a:buClr>
                <a:srgbClr val="081001"/>
              </a:buClr>
              <a:buSzPts val="1100"/>
              <a:buFont typeface="Calibri"/>
              <a:buChar char="●"/>
            </a:pPr>
            <a:r>
              <a:rPr lang="en" sz="1100" b="1">
                <a:solidFill>
                  <a:srgbClr val="081001"/>
                </a:solidFill>
                <a:latin typeface="Calibri"/>
                <a:ea typeface="Calibri"/>
                <a:cs typeface="Calibri"/>
                <a:sym typeface="Calibri"/>
              </a:rPr>
              <a:t>Integrating biodiversity conservation and development projects</a:t>
            </a:r>
            <a:endParaRPr sz="1100" b="1">
              <a:solidFill>
                <a:srgbClr val="081001"/>
              </a:solidFill>
              <a:latin typeface="Calibri"/>
              <a:ea typeface="Calibri"/>
              <a:cs typeface="Calibri"/>
              <a:sym typeface="Calibri"/>
            </a:endParaRPr>
          </a:p>
          <a:p>
            <a:pPr marL="228600" lvl="0" indent="0" algn="l" rtl="0">
              <a:lnSpc>
                <a:spcPct val="107916"/>
              </a:lnSpc>
              <a:spcBef>
                <a:spcPts val="0"/>
              </a:spcBef>
              <a:spcAft>
                <a:spcPts val="0"/>
              </a:spcAft>
              <a:buNone/>
            </a:pPr>
            <a:r>
              <a:rPr lang="en" sz="1100">
                <a:solidFill>
                  <a:srgbClr val="081001"/>
                </a:solidFill>
                <a:latin typeface="Calibri"/>
                <a:ea typeface="Calibri"/>
                <a:cs typeface="Calibri"/>
                <a:sym typeface="Calibri"/>
              </a:rPr>
              <a:t>BIOCOOR’s projects integrate conservation with human development. Some of BIOCOOR’s past projects have included hiring local community members to remove invasive species from the park or to work in ecotourism.  </a:t>
            </a:r>
            <a:endParaRPr sz="1100" b="1">
              <a:solidFill>
                <a:srgbClr val="081001"/>
              </a:solidFill>
              <a:latin typeface="Calibri"/>
              <a:ea typeface="Calibri"/>
              <a:cs typeface="Calibri"/>
              <a:sym typeface="Calibri"/>
            </a:endParaRPr>
          </a:p>
          <a:p>
            <a:pPr marL="228600" lvl="0" indent="-298450" algn="l" rtl="0">
              <a:lnSpc>
                <a:spcPct val="107916"/>
              </a:lnSpc>
              <a:spcBef>
                <a:spcPts val="800"/>
              </a:spcBef>
              <a:spcAft>
                <a:spcPts val="0"/>
              </a:spcAft>
              <a:buClr>
                <a:srgbClr val="081001"/>
              </a:buClr>
              <a:buSzPts val="1100"/>
              <a:buFont typeface="Calibri"/>
              <a:buChar char="●"/>
            </a:pPr>
            <a:r>
              <a:rPr lang="en" sz="1100" b="1">
                <a:solidFill>
                  <a:srgbClr val="081001"/>
                </a:solidFill>
                <a:latin typeface="Calibri"/>
                <a:ea typeface="Calibri"/>
                <a:cs typeface="Calibri"/>
                <a:sym typeface="Calibri"/>
              </a:rPr>
              <a:t>Improving soil quality and organic farming through agro ecological practices</a:t>
            </a:r>
            <a:endParaRPr sz="1100" b="1">
              <a:solidFill>
                <a:srgbClr val="081001"/>
              </a:solidFill>
              <a:latin typeface="Calibri"/>
              <a:ea typeface="Calibri"/>
              <a:cs typeface="Calibri"/>
              <a:sym typeface="Calibri"/>
            </a:endParaRPr>
          </a:p>
          <a:p>
            <a:pPr marL="228600" lvl="0" indent="0" algn="l" rtl="0">
              <a:lnSpc>
                <a:spcPct val="107916"/>
              </a:lnSpc>
              <a:spcBef>
                <a:spcPts val="0"/>
              </a:spcBef>
              <a:spcAft>
                <a:spcPts val="0"/>
              </a:spcAft>
              <a:buNone/>
            </a:pPr>
            <a:r>
              <a:rPr lang="en" sz="1100">
                <a:solidFill>
                  <a:srgbClr val="081001"/>
                </a:solidFill>
                <a:latin typeface="Calibri"/>
                <a:ea typeface="Calibri"/>
                <a:cs typeface="Calibri"/>
                <a:sym typeface="Calibri"/>
              </a:rPr>
              <a:t>By educating people on how to improve their soil quality and to use organic farming and agroecology, BIOCOOR provides alternative sources of nutrition, livelihood, and income, to reduce the need to use illegal park resources. This also aims to improve the health of communities in the area.</a:t>
            </a:r>
            <a:endParaRPr sz="1100">
              <a:solidFill>
                <a:srgbClr val="081001"/>
              </a:solidFill>
              <a:latin typeface="Calibri"/>
              <a:ea typeface="Calibri"/>
              <a:cs typeface="Calibri"/>
              <a:sym typeface="Calibri"/>
            </a:endParaRPr>
          </a:p>
          <a:p>
            <a:pPr marL="228600" marR="317500" lvl="0" indent="-298450" algn="l" rtl="0">
              <a:lnSpc>
                <a:spcPct val="105833"/>
              </a:lnSpc>
              <a:spcBef>
                <a:spcPts val="800"/>
              </a:spcBef>
              <a:spcAft>
                <a:spcPts val="0"/>
              </a:spcAft>
              <a:buClr>
                <a:schemeClr val="dk1"/>
              </a:buClr>
              <a:buSzPts val="1100"/>
              <a:buFont typeface="Calibri"/>
              <a:buChar char="●"/>
            </a:pPr>
            <a:r>
              <a:rPr lang="en" sz="1100" b="1">
                <a:solidFill>
                  <a:schemeClr val="dk1"/>
                </a:solidFill>
                <a:latin typeface="Calibri"/>
                <a:ea typeface="Calibri"/>
                <a:cs typeface="Calibri"/>
                <a:sym typeface="Calibri"/>
              </a:rPr>
              <a:t>Community entrepreneurship to inspire business ownership and effective economic development </a:t>
            </a:r>
            <a:endParaRPr sz="1100" b="1">
              <a:solidFill>
                <a:schemeClr val="dk1"/>
              </a:solidFill>
              <a:latin typeface="Calibri"/>
              <a:ea typeface="Calibri"/>
              <a:cs typeface="Calibri"/>
              <a:sym typeface="Calibri"/>
            </a:endParaRPr>
          </a:p>
          <a:p>
            <a:pPr marL="228600" marR="36478" lvl="0" indent="0" algn="l" rtl="0">
              <a:lnSpc>
                <a:spcPct val="105833"/>
              </a:lnSpc>
              <a:spcBef>
                <a:spcPts val="0"/>
              </a:spcBef>
              <a:spcAft>
                <a:spcPts val="0"/>
              </a:spcAft>
              <a:buNone/>
            </a:pPr>
            <a:r>
              <a:rPr lang="en" sz="1100">
                <a:solidFill>
                  <a:schemeClr val="dk1"/>
                </a:solidFill>
                <a:latin typeface="Calibri"/>
                <a:ea typeface="Calibri"/>
                <a:cs typeface="Calibri"/>
                <a:sym typeface="Calibri"/>
              </a:rPr>
              <a:t>BIOCOOR trains local people so that they can improve their livelihoods through small business ownership. This includes tailoring, baking, and handicraft and creating cooperatives to help bring goods to a market.</a:t>
            </a:r>
            <a:endParaRPr sz="1100">
              <a:solidFill>
                <a:schemeClr val="dk1"/>
              </a:solidFill>
              <a:latin typeface="Calibri"/>
              <a:ea typeface="Calibri"/>
              <a:cs typeface="Calibri"/>
              <a:sym typeface="Calibri"/>
            </a:endParaRPr>
          </a:p>
          <a:p>
            <a:pPr marL="228600" marR="317500" lvl="0" indent="-298450" algn="l" rtl="0">
              <a:lnSpc>
                <a:spcPct val="105833"/>
              </a:lnSpc>
              <a:spcBef>
                <a:spcPts val="800"/>
              </a:spcBef>
              <a:spcAft>
                <a:spcPts val="0"/>
              </a:spcAft>
              <a:buClr>
                <a:schemeClr val="dk1"/>
              </a:buClr>
              <a:buSzPts val="1100"/>
              <a:buFont typeface="Calibri"/>
              <a:buChar char="●"/>
            </a:pPr>
            <a:r>
              <a:rPr lang="en" sz="1100" b="1">
                <a:solidFill>
                  <a:schemeClr val="dk1"/>
                </a:solidFill>
                <a:latin typeface="Calibri"/>
                <a:ea typeface="Calibri"/>
                <a:cs typeface="Calibri"/>
                <a:sym typeface="Calibri"/>
              </a:rPr>
              <a:t>Connecting youth to job training and scholarship opportunities</a:t>
            </a:r>
            <a:endParaRPr sz="1100" b="1">
              <a:solidFill>
                <a:schemeClr val="dk1"/>
              </a:solidFill>
              <a:latin typeface="Calibri"/>
              <a:ea typeface="Calibri"/>
              <a:cs typeface="Calibri"/>
              <a:sym typeface="Calibri"/>
            </a:endParaRPr>
          </a:p>
          <a:p>
            <a:pPr marL="228600" lvl="0" indent="0" algn="l" rtl="0">
              <a:lnSpc>
                <a:spcPct val="107916"/>
              </a:lnSpc>
              <a:spcBef>
                <a:spcPts val="0"/>
              </a:spcBef>
              <a:spcAft>
                <a:spcPts val="800"/>
              </a:spcAft>
              <a:buClr>
                <a:schemeClr val="dk1"/>
              </a:buClr>
              <a:buSzPts val="1100"/>
              <a:buFont typeface="Arial"/>
              <a:buNone/>
            </a:pPr>
            <a:r>
              <a:rPr lang="en" sz="1100">
                <a:solidFill>
                  <a:schemeClr val="dk1"/>
                </a:solidFill>
                <a:latin typeface="Calibri"/>
                <a:ea typeface="Calibri"/>
                <a:cs typeface="Calibri"/>
                <a:sym typeface="Calibri"/>
              </a:rPr>
              <a:t>An essential part of sustainable development is creating opportunities for youth. BIOCOOR provides job training opportunities and scholarships for student studying ecotourism, biodiversity conservation, and environment management. </a:t>
            </a:r>
            <a:endParaRPr sz="1100">
              <a:solidFill>
                <a:schemeClr val="dk1"/>
              </a:solidFill>
              <a:latin typeface="Calibri"/>
              <a:ea typeface="Calibri"/>
              <a:cs typeface="Calibri"/>
              <a:sym typeface="Calibri"/>
            </a:endParaRPr>
          </a:p>
        </p:txBody>
      </p:sp>
      <p:sp>
        <p:nvSpPr>
          <p:cNvPr id="79" name="Google Shape;79;p14"/>
          <p:cNvSpPr txBox="1"/>
          <p:nvPr/>
        </p:nvSpPr>
        <p:spPr>
          <a:xfrm>
            <a:off x="3924900" y="1667875"/>
            <a:ext cx="3657600" cy="2283900"/>
          </a:xfrm>
          <a:prstGeom prst="rect">
            <a:avLst/>
          </a:prstGeom>
          <a:noFill/>
          <a:ln>
            <a:noFill/>
          </a:ln>
        </p:spPr>
        <p:txBody>
          <a:bodyPr spcFirstLastPara="1" wrap="square" lIns="91425" tIns="91425" rIns="91425" bIns="91425" anchor="t" anchorCtr="0">
            <a:spAutoFit/>
          </a:bodyPr>
          <a:lstStyle/>
          <a:p>
            <a:pPr marL="228600" lvl="0" indent="-298450" algn="l" rtl="0">
              <a:lnSpc>
                <a:spcPct val="107916"/>
              </a:lnSpc>
              <a:spcBef>
                <a:spcPts val="0"/>
              </a:spcBef>
              <a:spcAft>
                <a:spcPts val="0"/>
              </a:spcAft>
              <a:buClr>
                <a:schemeClr val="dk1"/>
              </a:buClr>
              <a:buSzPts val="1100"/>
              <a:buFont typeface="Calibri"/>
              <a:buChar char="●"/>
            </a:pPr>
            <a:r>
              <a:rPr lang="en" sz="1100" b="1">
                <a:solidFill>
                  <a:schemeClr val="dk1"/>
                </a:solidFill>
                <a:latin typeface="Calibri"/>
                <a:ea typeface="Calibri"/>
                <a:cs typeface="Calibri"/>
                <a:sym typeface="Calibri"/>
              </a:rPr>
              <a:t>Training youth to use technology to communicate effectively</a:t>
            </a:r>
            <a:endParaRPr sz="1100" b="1">
              <a:solidFill>
                <a:schemeClr val="dk1"/>
              </a:solidFill>
              <a:latin typeface="Calibri"/>
              <a:ea typeface="Calibri"/>
              <a:cs typeface="Calibri"/>
              <a:sym typeface="Calibri"/>
            </a:endParaRPr>
          </a:p>
          <a:p>
            <a:pPr marL="228600" lvl="0" indent="0" algn="l" rtl="0">
              <a:lnSpc>
                <a:spcPct val="107916"/>
              </a:lnSpc>
              <a:spcBef>
                <a:spcPts val="0"/>
              </a:spcBef>
              <a:spcAft>
                <a:spcPts val="0"/>
              </a:spcAft>
              <a:buNone/>
            </a:pPr>
            <a:r>
              <a:rPr lang="en" sz="1100">
                <a:solidFill>
                  <a:schemeClr val="dk1"/>
                </a:solidFill>
                <a:latin typeface="Calibri"/>
                <a:ea typeface="Calibri"/>
                <a:cs typeface="Calibri"/>
                <a:sym typeface="Calibri"/>
              </a:rPr>
              <a:t>BIOCOOR offers youth training in technology, learning how to operate new technologies to communicate and create opportunities for their future. </a:t>
            </a:r>
            <a:endParaRPr sz="1100" b="1">
              <a:solidFill>
                <a:schemeClr val="dk1"/>
              </a:solidFill>
              <a:latin typeface="Calibri"/>
              <a:ea typeface="Calibri"/>
              <a:cs typeface="Calibri"/>
              <a:sym typeface="Calibri"/>
            </a:endParaRPr>
          </a:p>
          <a:p>
            <a:pPr marL="228600" lvl="0" indent="-298450" algn="l" rtl="0">
              <a:lnSpc>
                <a:spcPct val="107916"/>
              </a:lnSpc>
              <a:spcBef>
                <a:spcPts val="800"/>
              </a:spcBef>
              <a:spcAft>
                <a:spcPts val="0"/>
              </a:spcAft>
              <a:buClr>
                <a:schemeClr val="dk1"/>
              </a:buClr>
              <a:buSzPts val="1100"/>
              <a:buFont typeface="Calibri"/>
              <a:buChar char="●"/>
            </a:pPr>
            <a:r>
              <a:rPr lang="en" sz="1100" b="1">
                <a:solidFill>
                  <a:schemeClr val="dk1"/>
                </a:solidFill>
                <a:latin typeface="Calibri"/>
                <a:ea typeface="Calibri"/>
                <a:cs typeface="Calibri"/>
                <a:sym typeface="Calibri"/>
              </a:rPr>
              <a:t>Educating the youth to access finances and capital</a:t>
            </a:r>
            <a:endParaRPr sz="1100" b="1">
              <a:solidFill>
                <a:schemeClr val="dk1"/>
              </a:solidFill>
              <a:latin typeface="Calibri"/>
              <a:ea typeface="Calibri"/>
              <a:cs typeface="Calibri"/>
              <a:sym typeface="Calibri"/>
            </a:endParaRPr>
          </a:p>
          <a:p>
            <a:pPr marL="228600" lvl="0" indent="0" algn="l" rtl="0">
              <a:lnSpc>
                <a:spcPct val="107916"/>
              </a:lnSpc>
              <a:spcBef>
                <a:spcPts val="0"/>
              </a:spcBef>
              <a:spcAft>
                <a:spcPts val="800"/>
              </a:spcAft>
              <a:buNone/>
            </a:pPr>
            <a:r>
              <a:rPr lang="en" sz="1100">
                <a:solidFill>
                  <a:schemeClr val="dk1"/>
                </a:solidFill>
                <a:latin typeface="Calibri"/>
                <a:ea typeface="Calibri"/>
                <a:cs typeface="Calibri"/>
                <a:sym typeface="Calibri"/>
              </a:rPr>
              <a:t>BIOCOOR fosters entrepreneurship by holding training sessions on leadership and development, both in soft skills and in skills needed to start and grow a business. Youth also learn how to access finances and capital to start their own ventures. </a:t>
            </a:r>
            <a:endParaRPr sz="1100">
              <a:latin typeface="Calibri"/>
              <a:ea typeface="Calibri"/>
              <a:cs typeface="Calibri"/>
              <a:sym typeface="Calibri"/>
            </a:endParaRPr>
          </a:p>
        </p:txBody>
      </p:sp>
      <p:sp>
        <p:nvSpPr>
          <p:cNvPr id="80" name="Google Shape;80;p14"/>
          <p:cNvSpPr txBox="1"/>
          <p:nvPr/>
        </p:nvSpPr>
        <p:spPr>
          <a:xfrm>
            <a:off x="189900" y="345125"/>
            <a:ext cx="7392600" cy="715200"/>
          </a:xfrm>
          <a:prstGeom prst="rect">
            <a:avLst/>
          </a:prstGeom>
          <a:noFill/>
          <a:ln>
            <a:noFill/>
          </a:ln>
        </p:spPr>
        <p:txBody>
          <a:bodyPr spcFirstLastPara="1" wrap="square" lIns="91425" tIns="91425" rIns="91425" bIns="91425" anchor="t" anchorCtr="0">
            <a:spAutoFit/>
          </a:bodyPr>
          <a:lstStyle/>
          <a:p>
            <a:pPr marL="0" marR="50800" lvl="0" indent="0" algn="just" rtl="0">
              <a:lnSpc>
                <a:spcPct val="106666"/>
              </a:lnSpc>
              <a:spcBef>
                <a:spcPts val="0"/>
              </a:spcBef>
              <a:spcAft>
                <a:spcPts val="800"/>
              </a:spcAft>
              <a:buNone/>
            </a:pPr>
            <a:r>
              <a:rPr lang="en" sz="1100">
                <a:solidFill>
                  <a:srgbClr val="081001"/>
                </a:solidFill>
                <a:latin typeface="Calibri"/>
                <a:ea typeface="Calibri"/>
                <a:cs typeface="Calibri"/>
                <a:sym typeface="Calibri"/>
              </a:rPr>
              <a:t>BIOCOOR works to address the degradation of Nyungwe National Park (NNP) by influencing the economic prospects of the people living near NNP and Lake Kivu. BIOCOOR’s projects integrate biodiversity conservation with agriculture, nutrition, environmental management, community health, and ecotourism, all targeted at positively impacting the local economy.  </a:t>
            </a:r>
            <a:endParaRPr sz="1100">
              <a:solidFill>
                <a:srgbClr val="081001"/>
              </a:solidFill>
              <a:latin typeface="Calibri"/>
              <a:ea typeface="Calibri"/>
              <a:cs typeface="Calibri"/>
              <a:sym typeface="Calibri"/>
            </a:endParaRPr>
          </a:p>
        </p:txBody>
      </p:sp>
      <p:pic>
        <p:nvPicPr>
          <p:cNvPr id="81" name="Google Shape;81;p14"/>
          <p:cNvPicPr preferRelativeResize="0"/>
          <p:nvPr/>
        </p:nvPicPr>
        <p:blipFill>
          <a:blip r:embed="rId4">
            <a:alphaModFix/>
          </a:blip>
          <a:stretch>
            <a:fillRect/>
          </a:stretch>
        </p:blipFill>
        <p:spPr>
          <a:xfrm>
            <a:off x="6309375" y="9078809"/>
            <a:ext cx="1095250" cy="396116"/>
          </a:xfrm>
          <a:prstGeom prst="rect">
            <a:avLst/>
          </a:prstGeom>
          <a:noFill/>
          <a:ln>
            <a:noFill/>
          </a:ln>
        </p:spPr>
      </p:pic>
      <p:sp>
        <p:nvSpPr>
          <p:cNvPr id="82" name="Google Shape;82;p14"/>
          <p:cNvSpPr/>
          <p:nvPr/>
        </p:nvSpPr>
        <p:spPr>
          <a:xfrm>
            <a:off x="4048950" y="4281275"/>
            <a:ext cx="3578100" cy="2708100"/>
          </a:xfrm>
          <a:prstGeom prst="rect">
            <a:avLst/>
          </a:prstGeom>
          <a:solidFill>
            <a:srgbClr val="DCE4DA"/>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solidFill>
                  <a:srgbClr val="081001"/>
                </a:solidFill>
                <a:highlight>
                  <a:srgbClr val="DCE4DA"/>
                </a:highlight>
                <a:latin typeface="Calibri"/>
                <a:ea typeface="Calibri"/>
                <a:cs typeface="Calibri"/>
                <a:sym typeface="Calibri"/>
              </a:rPr>
              <a:t>Nyungwe Conservation Leadership Center</a:t>
            </a:r>
            <a:endParaRPr sz="1100" b="1">
              <a:solidFill>
                <a:srgbClr val="081001"/>
              </a:solidFill>
              <a:highlight>
                <a:srgbClr val="DCE4DA"/>
              </a:highlight>
              <a:latin typeface="Calibri"/>
              <a:ea typeface="Calibri"/>
              <a:cs typeface="Calibri"/>
              <a:sym typeface="Calibri"/>
            </a:endParaRPr>
          </a:p>
          <a:p>
            <a:pPr marL="0" lvl="0" indent="0" algn="l" rtl="0">
              <a:spcBef>
                <a:spcPts val="0"/>
              </a:spcBef>
              <a:spcAft>
                <a:spcPts val="0"/>
              </a:spcAft>
              <a:buNone/>
            </a:pPr>
            <a:r>
              <a:rPr lang="en" sz="1100">
                <a:solidFill>
                  <a:srgbClr val="081001"/>
                </a:solidFill>
                <a:highlight>
                  <a:srgbClr val="DCE4DA"/>
                </a:highlight>
                <a:latin typeface="Calibri"/>
                <a:ea typeface="Calibri"/>
                <a:cs typeface="Calibri"/>
                <a:sym typeface="Calibri"/>
              </a:rPr>
              <a:t>Empowers local communities, fosters entrepreneurial leadership, and promotes effective natural resource management. </a:t>
            </a:r>
            <a:endParaRPr sz="1100">
              <a:solidFill>
                <a:srgbClr val="081001"/>
              </a:solidFill>
              <a:highlight>
                <a:srgbClr val="DCE4DA"/>
              </a:highlight>
              <a:latin typeface="Calibri"/>
              <a:ea typeface="Calibri"/>
              <a:cs typeface="Calibri"/>
              <a:sym typeface="Calibri"/>
            </a:endParaRPr>
          </a:p>
          <a:p>
            <a:pPr marL="0" lvl="0" indent="0" algn="l" rtl="0">
              <a:spcBef>
                <a:spcPts val="0"/>
              </a:spcBef>
              <a:spcAft>
                <a:spcPts val="0"/>
              </a:spcAft>
              <a:buNone/>
            </a:pPr>
            <a:endParaRPr sz="1100">
              <a:solidFill>
                <a:srgbClr val="08100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rgbClr val="081001"/>
                </a:solidFill>
                <a:latin typeface="Calibri"/>
                <a:ea typeface="Calibri"/>
                <a:cs typeface="Calibri"/>
                <a:sym typeface="Calibri"/>
              </a:rPr>
              <a:t>Nyungwe EcoVillage</a:t>
            </a:r>
            <a:endParaRPr sz="1100" b="1">
              <a:solidFill>
                <a:srgbClr val="08100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a:solidFill>
                  <a:srgbClr val="081001"/>
                </a:solidFill>
                <a:latin typeface="Calibri"/>
                <a:ea typeface="Calibri"/>
                <a:cs typeface="Calibri"/>
                <a:sym typeface="Calibri"/>
              </a:rPr>
              <a:t>Provides immersive experiences for visitors to Nyungwe National Park and its surrounding communities in order to support BIOCOOR’s projects.</a:t>
            </a:r>
            <a:endParaRPr sz="1100">
              <a:solidFill>
                <a:srgbClr val="08100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100" b="1">
              <a:solidFill>
                <a:srgbClr val="08100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rgbClr val="081001"/>
                </a:solidFill>
                <a:latin typeface="Calibri"/>
                <a:ea typeface="Calibri"/>
                <a:cs typeface="Calibri"/>
                <a:sym typeface="Calibri"/>
              </a:rPr>
              <a:t>Nyungwe BioInnovation Center</a:t>
            </a:r>
            <a:endParaRPr sz="1100" b="1">
              <a:solidFill>
                <a:srgbClr val="08100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a:solidFill>
                  <a:srgbClr val="081001"/>
                </a:solidFill>
                <a:latin typeface="Calibri"/>
                <a:ea typeface="Calibri"/>
                <a:cs typeface="Calibri"/>
                <a:sym typeface="Calibri"/>
              </a:rPr>
              <a:t>Serves as a pivotal hub for advancing biodiversity conservation, promoting community health, and addressing climate change challenges.</a:t>
            </a:r>
            <a:endParaRPr sz="1100" b="1">
              <a:solidFill>
                <a:srgbClr val="081001"/>
              </a:solidFill>
              <a:latin typeface="Calibri"/>
              <a:ea typeface="Calibri"/>
              <a:cs typeface="Calibri"/>
              <a:sym typeface="Calibri"/>
            </a:endParaRPr>
          </a:p>
        </p:txBody>
      </p:sp>
      <p:sp>
        <p:nvSpPr>
          <p:cNvPr id="83" name="Google Shape;83;p14"/>
          <p:cNvSpPr/>
          <p:nvPr/>
        </p:nvSpPr>
        <p:spPr>
          <a:xfrm>
            <a:off x="4048950" y="3916413"/>
            <a:ext cx="3578100" cy="324000"/>
          </a:xfrm>
          <a:prstGeom prst="rect">
            <a:avLst/>
          </a:prstGeom>
          <a:solidFill>
            <a:srgbClr val="2C5D05"/>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solidFill>
                  <a:schemeClr val="lt1"/>
                </a:solidFill>
                <a:latin typeface="Verdana"/>
                <a:ea typeface="Verdana"/>
                <a:cs typeface="Verdana"/>
                <a:sym typeface="Verdana"/>
              </a:rPr>
              <a:t>Our Centers</a:t>
            </a:r>
            <a:endParaRPr sz="1100" b="1">
              <a:solidFill>
                <a:schemeClr val="lt1"/>
              </a:solidFill>
              <a:latin typeface="Verdana"/>
              <a:ea typeface="Verdana"/>
              <a:cs typeface="Verdana"/>
              <a:sym typeface="Verdana"/>
            </a:endParaRPr>
          </a:p>
          <a:p>
            <a:pPr marL="0" lvl="0" indent="0" algn="l" rtl="0">
              <a:spcBef>
                <a:spcPts val="0"/>
              </a:spcBef>
              <a:spcAft>
                <a:spcPts val="0"/>
              </a:spcAft>
              <a:buNone/>
            </a:pPr>
            <a:endParaRPr sz="1100" b="1">
              <a:solidFill>
                <a:schemeClr val="lt1"/>
              </a:solidFill>
              <a:highlight>
                <a:srgbClr val="DCE4DA"/>
              </a:highlight>
              <a:latin typeface="Verdana"/>
              <a:ea typeface="Verdana"/>
              <a:cs typeface="Verdana"/>
              <a:sym typeface="Verdana"/>
            </a:endParaRPr>
          </a:p>
        </p:txBody>
      </p:sp>
      <p:sp>
        <p:nvSpPr>
          <p:cNvPr id="84" name="Google Shape;84;p14"/>
          <p:cNvSpPr/>
          <p:nvPr/>
        </p:nvSpPr>
        <p:spPr>
          <a:xfrm>
            <a:off x="145350" y="1343875"/>
            <a:ext cx="7481700" cy="324000"/>
          </a:xfrm>
          <a:prstGeom prst="rect">
            <a:avLst/>
          </a:prstGeom>
          <a:solidFill>
            <a:srgbClr val="2C5D05"/>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solidFill>
                  <a:schemeClr val="lt1"/>
                </a:solidFill>
                <a:latin typeface="Verdana"/>
                <a:ea typeface="Verdana"/>
                <a:cs typeface="Verdana"/>
                <a:sym typeface="Verdana"/>
              </a:rPr>
              <a:t>Areas of Focus</a:t>
            </a:r>
            <a:endParaRPr sz="1100" b="1">
              <a:solidFill>
                <a:schemeClr val="lt1"/>
              </a:solidFill>
              <a:latin typeface="Verdana"/>
              <a:ea typeface="Verdana"/>
              <a:cs typeface="Verdana"/>
              <a:sym typeface="Verdana"/>
            </a:endParaRPr>
          </a:p>
          <a:p>
            <a:pPr marL="0" lvl="0" indent="0" algn="l" rtl="0">
              <a:spcBef>
                <a:spcPts val="0"/>
              </a:spcBef>
              <a:spcAft>
                <a:spcPts val="0"/>
              </a:spcAft>
              <a:buNone/>
            </a:pPr>
            <a:endParaRPr sz="1100" b="1">
              <a:solidFill>
                <a:schemeClr val="lt1"/>
              </a:solidFill>
              <a:highlight>
                <a:srgbClr val="DCE4DA"/>
              </a:highlight>
              <a:latin typeface="Verdana"/>
              <a:ea typeface="Verdana"/>
              <a:cs typeface="Verdana"/>
              <a:sym typeface="Verdana"/>
            </a:endParaRPr>
          </a:p>
        </p:txBody>
      </p:sp>
      <p:sp>
        <p:nvSpPr>
          <p:cNvPr id="85" name="Google Shape;85;p14"/>
          <p:cNvSpPr/>
          <p:nvPr/>
        </p:nvSpPr>
        <p:spPr>
          <a:xfrm>
            <a:off x="-198775" y="118525"/>
            <a:ext cx="8082300" cy="68100"/>
          </a:xfrm>
          <a:prstGeom prst="rect">
            <a:avLst/>
          </a:prstGeom>
          <a:solidFill>
            <a:srgbClr val="2C5D05"/>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100" b="1">
              <a:solidFill>
                <a:schemeClr val="lt1"/>
              </a:solidFill>
              <a:latin typeface="Verdana"/>
              <a:ea typeface="Verdana"/>
              <a:cs typeface="Verdana"/>
              <a:sym typeface="Verdana"/>
            </a:endParaRPr>
          </a:p>
          <a:p>
            <a:pPr marL="0" lvl="0" indent="0" algn="l" rtl="0">
              <a:spcBef>
                <a:spcPts val="0"/>
              </a:spcBef>
              <a:spcAft>
                <a:spcPts val="0"/>
              </a:spcAft>
              <a:buNone/>
            </a:pPr>
            <a:endParaRPr sz="1100" b="1">
              <a:solidFill>
                <a:schemeClr val="lt1"/>
              </a:solidFill>
              <a:highlight>
                <a:srgbClr val="DCE4DA"/>
              </a:highlight>
              <a:latin typeface="Verdana"/>
              <a:ea typeface="Verdana"/>
              <a:cs typeface="Verdana"/>
              <a:sym typeface="Verdana"/>
            </a:endParaRPr>
          </a:p>
        </p:txBody>
      </p:sp>
      <p:pic>
        <p:nvPicPr>
          <p:cNvPr id="86" name="Google Shape;86;p14"/>
          <p:cNvPicPr preferRelativeResize="0"/>
          <p:nvPr/>
        </p:nvPicPr>
        <p:blipFill rotWithShape="1">
          <a:blip r:embed="rId5">
            <a:alphaModFix/>
          </a:blip>
          <a:srcRect t="17326" b="79081"/>
          <a:stretch/>
        </p:blipFill>
        <p:spPr>
          <a:xfrm>
            <a:off x="-667737" y="24677"/>
            <a:ext cx="9020224" cy="68100"/>
          </a:xfrm>
          <a:prstGeom prst="rect">
            <a:avLst/>
          </a:prstGeom>
          <a:noFill/>
          <a:ln>
            <a:noFill/>
          </a:ln>
        </p:spPr>
      </p:pic>
      <p:pic>
        <p:nvPicPr>
          <p:cNvPr id="87" name="Google Shape;87;p14"/>
          <p:cNvPicPr preferRelativeResize="0"/>
          <p:nvPr/>
        </p:nvPicPr>
        <p:blipFill rotWithShape="1">
          <a:blip r:embed="rId6">
            <a:alphaModFix/>
          </a:blip>
          <a:srcRect t="19212" b="12195"/>
          <a:stretch/>
        </p:blipFill>
        <p:spPr>
          <a:xfrm>
            <a:off x="4048950" y="7073275"/>
            <a:ext cx="3578099" cy="1840749"/>
          </a:xfrm>
          <a:prstGeom prst="rect">
            <a:avLst/>
          </a:prstGeom>
          <a:noFill/>
          <a:ln>
            <a:noFill/>
          </a:ln>
        </p:spPr>
      </p:pic>
      <p:sp>
        <p:nvSpPr>
          <p:cNvPr id="88" name="Google Shape;88;p14"/>
          <p:cNvSpPr txBox="1"/>
          <p:nvPr/>
        </p:nvSpPr>
        <p:spPr>
          <a:xfrm>
            <a:off x="3774150" y="6989363"/>
            <a:ext cx="3000000" cy="323100"/>
          </a:xfrm>
          <a:prstGeom prst="rect">
            <a:avLst/>
          </a:prstGeom>
          <a:noFill/>
          <a:ln>
            <a:noFill/>
          </a:ln>
        </p:spPr>
        <p:txBody>
          <a:bodyPr spcFirstLastPara="1" wrap="square" lIns="91425" tIns="91425" rIns="91425" bIns="91425" anchor="t" anchorCtr="0">
            <a:spAutoFit/>
          </a:bodyPr>
          <a:lstStyle/>
          <a:p>
            <a:pPr marL="228600" lvl="0" indent="0" algn="l" rtl="0">
              <a:lnSpc>
                <a:spcPct val="107916"/>
              </a:lnSpc>
              <a:spcBef>
                <a:spcPts val="0"/>
              </a:spcBef>
              <a:spcAft>
                <a:spcPts val="800"/>
              </a:spcAft>
              <a:buNone/>
            </a:pPr>
            <a:r>
              <a:rPr lang="en" sz="900" i="1">
                <a:solidFill>
                  <a:schemeClr val="lt1"/>
                </a:solidFill>
                <a:latin typeface="Calibri"/>
                <a:ea typeface="Calibri"/>
                <a:cs typeface="Calibri"/>
                <a:sym typeface="Calibri"/>
              </a:rPr>
              <a:t>Ecosystem restoration on Lake Kivu</a:t>
            </a:r>
            <a:endParaRPr sz="1200" i="1">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1015</Words>
  <Application>Microsoft Office PowerPoint</Application>
  <PresentationFormat>Custom</PresentationFormat>
  <Paragraphs>65</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Verdana</vt:lpstr>
      <vt:lpstr>Simple Light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3</cp:revision>
  <dcterms:modified xsi:type="dcterms:W3CDTF">2025-01-21T15:15:46Z</dcterms:modified>
</cp:coreProperties>
</file>